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0"/>
  </p:notesMasterIdLst>
  <p:handoutMasterIdLst>
    <p:handoutMasterId r:id="rId31"/>
  </p:handoutMasterIdLst>
  <p:sldIdLst>
    <p:sldId id="256" r:id="rId2"/>
    <p:sldId id="265" r:id="rId3"/>
    <p:sldId id="286" r:id="rId4"/>
    <p:sldId id="289" r:id="rId5"/>
    <p:sldId id="294" r:id="rId6"/>
    <p:sldId id="304" r:id="rId7"/>
    <p:sldId id="303" r:id="rId8"/>
    <p:sldId id="305" r:id="rId9"/>
    <p:sldId id="308" r:id="rId10"/>
    <p:sldId id="306" r:id="rId11"/>
    <p:sldId id="307" r:id="rId12"/>
    <p:sldId id="274" r:id="rId13"/>
    <p:sldId id="298" r:id="rId14"/>
    <p:sldId id="275" r:id="rId15"/>
    <p:sldId id="278" r:id="rId16"/>
    <p:sldId id="279" r:id="rId17"/>
    <p:sldId id="272" r:id="rId18"/>
    <p:sldId id="276" r:id="rId19"/>
    <p:sldId id="273" r:id="rId20"/>
    <p:sldId id="300" r:id="rId21"/>
    <p:sldId id="293" r:id="rId22"/>
    <p:sldId id="277" r:id="rId23"/>
    <p:sldId id="281" r:id="rId24"/>
    <p:sldId id="301" r:id="rId25"/>
    <p:sldId id="260" r:id="rId26"/>
    <p:sldId id="262" r:id="rId27"/>
    <p:sldId id="268"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8"/>
            <p14:sldId id="306"/>
          </p14:sldIdLst>
        </p14:section>
        <p14:section name="Design Philosophy" id="{5FE19C35-5630-BF48-B445-6BE4FFFFF06A}">
          <p14:sldIdLst>
            <p14:sldId id="307"/>
            <p14:sldId id="274"/>
            <p14:sldId id="298"/>
            <p14:sldId id="275"/>
            <p14:sldId id="278"/>
            <p14:sldId id="279"/>
            <p14:sldId id="272"/>
            <p14:sldId id="276"/>
            <p14:sldId id="273"/>
            <p14:sldId id="300"/>
            <p14:sldId id="293"/>
          </p14:sldIdLst>
        </p14:section>
        <p14:section name="Architecture" id="{75AC119B-228B-3340-B890-835A4AFCBB01}">
          <p14:sldIdLst>
            <p14:sldId id="277"/>
            <p14:sldId id="281"/>
          </p14:sldIdLst>
        </p14:section>
        <p14:section name="Conclusion" id="{23E49AB8-53DB-BA4D-9791-0687753423C9}">
          <p14:sldIdLst>
            <p14:sldId id="301"/>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8"/>
    <p:restoredTop sz="84754"/>
  </p:normalViewPr>
  <p:slideViewPr>
    <p:cSldViewPr snapToGrid="0" snapToObjects="1">
      <p:cViewPr>
        <p:scale>
          <a:sx n="112" d="100"/>
          <a:sy n="112" d="100"/>
        </p:scale>
        <p:origin x="-1280" y="-1000"/>
      </p:cViewPr>
      <p:guideLst>
        <p:guide orient="horz" pos="2160"/>
        <p:guide pos="3840"/>
      </p:guideLst>
    </p:cSldViewPr>
  </p:slideViewPr>
  <p:outlineViewPr>
    <p:cViewPr>
      <p:scale>
        <a:sx n="33" d="100"/>
        <a:sy n="33" d="100"/>
      </p:scale>
      <p:origin x="0" y="0"/>
    </p:cViewPr>
  </p:outlineViewPr>
  <p:notesTextViewPr>
    <p:cViewPr>
      <p:scale>
        <a:sx n="150" d="100"/>
        <a:sy n="150" d="100"/>
      </p:scale>
      <p:origin x="0" y="-184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2/28/16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2/28/16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UH.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t>
            </a:r>
            <a:r>
              <a:rPr lang="en-US" sz="1200" kern="1200" dirty="0" smtClean="0">
                <a:solidFill>
                  <a:schemeClr val="tx1"/>
                </a:solidFill>
                <a:effectLst/>
                <a:latin typeface="+mn-lt"/>
                <a:ea typeface="+mn-ea"/>
                <a:cs typeface="+mn-cs"/>
              </a:rPr>
              <a:t>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r>
              <a:rPr lang="en-US" sz="1200" kern="1200" dirty="0" smtClean="0">
                <a:solidFill>
                  <a:schemeClr val="tx1"/>
                </a:solidFill>
                <a:effectLst/>
                <a:latin typeface="+mn-lt"/>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a:t>
            </a:r>
            <a:r>
              <a:rPr lang="en-US" sz="1200" kern="1200" baseline="0" smtClean="0">
                <a:solidFill>
                  <a:schemeClr val="tx1"/>
                </a:solidFill>
                <a:effectLst/>
                <a:latin typeface="+mn-lt"/>
                <a:ea typeface="+mn-ea"/>
                <a:cs typeface="+mn-cs"/>
              </a:rPr>
              <a:t>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p>
          <a:p>
            <a:endParaRPr lang="en-US" baseline="0" dirty="0" smtClean="0"/>
          </a:p>
          <a:p>
            <a:r>
              <a:rPr lang="en-US" baseline="0" dirty="0" smtClean="0"/>
              <a:t>In introduction, I am going to talk about the research problem and related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r>
              <a:rPr lang="en-US" sz="1200" b="0" i="0" kern="1200" baseline="0" dirty="0" smtClean="0">
                <a:solidFill>
                  <a:schemeClr val="tx1"/>
                </a:solidFill>
                <a:effectLst/>
                <a:latin typeface="+mn-lt"/>
                <a:ea typeface="+mn-ea"/>
                <a:cs typeface="+mn-cs"/>
              </a:rPr>
              <a:t> 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9" Type="http://schemas.openxmlformats.org/officeDocument/2006/relationships/image" Target="../media/image25.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www.scholarplot.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54.tiff"/><Relationship Id="rId12"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1.tiff"/><Relationship Id="rId9" Type="http://schemas.openxmlformats.org/officeDocument/2006/relationships/image" Target="../media/image52.tiff"/><Relationship Id="rId10" Type="http://schemas.openxmlformats.org/officeDocument/2006/relationships/image" Target="../media/image53.tiff"/></Relationships>
</file>

<file path=ppt/slides/_rels/slide27.xml.rels><?xml version="1.0" encoding="UTF-8" standalone="yes"?>
<Relationships xmlns="http://schemas.openxmlformats.org/package/2006/relationships"><Relationship Id="rId11" Type="http://schemas.openxmlformats.org/officeDocument/2006/relationships/image" Target="../media/image64.tiff"/><Relationship Id="rId12" Type="http://schemas.openxmlformats.org/officeDocument/2006/relationships/image" Target="../media/image65.tiff"/><Relationship Id="rId13" Type="http://schemas.openxmlformats.org/officeDocument/2006/relationships/image" Target="../media/image66.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6" Type="http://schemas.openxmlformats.org/officeDocument/2006/relationships/image" Target="../media/image59.tiff"/><Relationship Id="rId7" Type="http://schemas.openxmlformats.org/officeDocument/2006/relationships/image" Target="../media/image60.tiff"/><Relationship Id="rId8" Type="http://schemas.openxmlformats.org/officeDocument/2006/relationships/image" Target="../media/image61.tiff"/><Relationship Id="rId9" Type="http://schemas.openxmlformats.org/officeDocument/2006/relationships/image" Target="../media/image62.tiff"/><Relationship Id="rId10" Type="http://schemas.openxmlformats.org/officeDocument/2006/relationships/image" Target="../media/image6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png"/><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9"/>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10" name="Oval 9"/>
          <p:cNvSpPr/>
          <p:nvPr/>
        </p:nvSpPr>
        <p:spPr>
          <a:xfrm>
            <a:off x="8081022" y="256645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5" name="Oval 14"/>
          <p:cNvSpPr/>
          <p:nvPr/>
        </p:nvSpPr>
        <p:spPr>
          <a:xfrm>
            <a:off x="11025089" y="5751345"/>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2</a:t>
            </a:r>
            <a:endParaRPr lang="en-US" sz="2000" dirty="0"/>
          </a:p>
        </p:txBody>
      </p:sp>
      <p:sp>
        <p:nvSpPr>
          <p:cNvPr id="16" name="Oval 15"/>
          <p:cNvSpPr/>
          <p:nvPr/>
        </p:nvSpPr>
        <p:spPr>
          <a:xfrm>
            <a:off x="1595130" y="250012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17" name="Oval 16"/>
          <p:cNvSpPr/>
          <p:nvPr/>
        </p:nvSpPr>
        <p:spPr>
          <a:xfrm>
            <a:off x="10696377" y="3039707"/>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a:t>
            </a:r>
            <a:endParaRPr lang="en-US" sz="2000" dirty="0"/>
          </a:p>
        </p:txBody>
      </p:sp>
      <p:sp>
        <p:nvSpPr>
          <p:cNvPr id="18" name="Oval 17"/>
          <p:cNvSpPr/>
          <p:nvPr/>
        </p:nvSpPr>
        <p:spPr>
          <a:xfrm>
            <a:off x="6006545" y="504229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a:t>
            </a:r>
            <a:r>
              <a:rPr lang="en-US" dirty="0" smtClean="0"/>
              <a:t>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a:t>
            </a:r>
            <a:r>
              <a:rPr lang="en-US" dirty="0" smtClean="0"/>
              <a:t>prestige</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70250"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0250" y="3423501"/>
            <a:ext cx="4785465" cy="332084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539000243"/>
              </p:ext>
            </p:extLst>
          </p:nvPr>
        </p:nvGraphicFramePr>
        <p:xfrm>
          <a:off x="9276503" y="3894890"/>
          <a:ext cx="1647010" cy="1524000"/>
        </p:xfrm>
        <a:graphic>
          <a:graphicData uri="http://schemas.openxmlformats.org/drawingml/2006/table">
            <a:tbl>
              <a:tblPr firstRow="1" bandRow="1">
                <a:tableStyleId>{5C22544A-7EE6-4342-B048-85BDC9FD1C3A}</a:tableStyleId>
              </a:tblPr>
              <a:tblGrid>
                <a:gridCol w="823505"/>
                <a:gridCol w="823505"/>
              </a:tblGrid>
              <a:tr h="272582">
                <a:tc>
                  <a:txBody>
                    <a:bodyPr/>
                    <a:lstStyle/>
                    <a:p>
                      <a:pPr algn="ctr"/>
                      <a:r>
                        <a:rPr lang="en-US" sz="1400" dirty="0" smtClean="0"/>
                        <a:t>bins</a:t>
                      </a:r>
                      <a:endParaRPr lang="en-US" sz="1400" dirty="0"/>
                    </a:p>
                  </a:txBody>
                  <a:tcPr/>
                </a:tc>
                <a:tc>
                  <a:txBody>
                    <a:bodyPr/>
                    <a:lstStyle/>
                    <a:p>
                      <a:pPr algn="ctr"/>
                      <a:r>
                        <a:rPr lang="en-US" sz="1400" dirty="0" smtClean="0"/>
                        <a:t>counts</a:t>
                      </a:r>
                      <a:endParaRPr lang="en-US" sz="1400" dirty="0"/>
                    </a:p>
                  </a:txBody>
                  <a:tcPr/>
                </a:tc>
              </a:tr>
              <a:tr h="272582">
                <a:tc>
                  <a:txBody>
                    <a:bodyPr/>
                    <a:lstStyle/>
                    <a:p>
                      <a:pPr algn="ctr"/>
                      <a:r>
                        <a:rPr lang="en-US" sz="1400" dirty="0" smtClean="0"/>
                        <a:t>&lt;= </a:t>
                      </a:r>
                      <a:r>
                        <a:rPr lang="en-US" sz="1400" baseline="0" dirty="0" smtClean="0"/>
                        <a:t>2</a:t>
                      </a:r>
                      <a:endParaRPr lang="en-US" sz="1400" dirty="0"/>
                    </a:p>
                  </a:txBody>
                  <a:tcPr/>
                </a:tc>
                <a:tc>
                  <a:txBody>
                    <a:bodyPr/>
                    <a:lstStyle/>
                    <a:p>
                      <a:pPr algn="ctr"/>
                      <a:r>
                        <a:rPr lang="en-US" sz="1400" dirty="0" smtClean="0"/>
                        <a:t>5554</a:t>
                      </a:r>
                      <a:endParaRPr lang="en-US" sz="1400" dirty="0"/>
                    </a:p>
                  </a:txBody>
                  <a:tcPr/>
                </a:tc>
              </a:tr>
              <a:tr h="272582">
                <a:tc>
                  <a:txBody>
                    <a:bodyPr/>
                    <a:lstStyle/>
                    <a:p>
                      <a:pPr algn="ctr"/>
                      <a:r>
                        <a:rPr lang="en-US" sz="1400" dirty="0" smtClean="0"/>
                        <a:t>2</a:t>
                      </a:r>
                      <a:r>
                        <a:rPr lang="en-US" sz="1400" baseline="0" dirty="0" smtClean="0"/>
                        <a:t> - 4</a:t>
                      </a:r>
                      <a:endParaRPr lang="en-US" sz="1400" dirty="0"/>
                    </a:p>
                  </a:txBody>
                  <a:tcPr/>
                </a:tc>
                <a:tc>
                  <a:txBody>
                    <a:bodyPr/>
                    <a:lstStyle/>
                    <a:p>
                      <a:pPr algn="ctr"/>
                      <a:r>
                        <a:rPr lang="en-US" sz="1400" dirty="0" smtClean="0"/>
                        <a:t>1948</a:t>
                      </a:r>
                      <a:endParaRPr lang="en-US" sz="1400" dirty="0"/>
                    </a:p>
                  </a:txBody>
                  <a:tcPr/>
                </a:tc>
              </a:tr>
              <a:tr h="272582">
                <a:tc>
                  <a:txBody>
                    <a:bodyPr/>
                    <a:lstStyle/>
                    <a:p>
                      <a:pPr algn="ctr"/>
                      <a:r>
                        <a:rPr lang="en-US" sz="1400" dirty="0" smtClean="0"/>
                        <a:t>4 - 16</a:t>
                      </a:r>
                      <a:endParaRPr lang="en-US" sz="1400" dirty="0"/>
                    </a:p>
                  </a:txBody>
                  <a:tcPr/>
                </a:tc>
                <a:tc>
                  <a:txBody>
                    <a:bodyPr/>
                    <a:lstStyle/>
                    <a:p>
                      <a:pPr algn="ctr"/>
                      <a:r>
                        <a:rPr lang="en-US" sz="1400" dirty="0" smtClean="0"/>
                        <a:t>808</a:t>
                      </a:r>
                      <a:endParaRPr lang="en-US" sz="1400" dirty="0"/>
                    </a:p>
                  </a:txBody>
                  <a:tcPr/>
                </a:tc>
              </a:tr>
              <a:tr h="272582">
                <a:tc>
                  <a:txBody>
                    <a:bodyPr/>
                    <a:lstStyle/>
                    <a:p>
                      <a:pPr algn="ctr"/>
                      <a:r>
                        <a:rPr lang="en-US" sz="1400" dirty="0" smtClean="0"/>
                        <a:t>16</a:t>
                      </a:r>
                      <a:r>
                        <a:rPr lang="en-US" sz="1400" baseline="0" dirty="0" smtClean="0"/>
                        <a:t> &gt;=</a:t>
                      </a:r>
                      <a:endParaRPr lang="en-US" sz="1400" dirty="0"/>
                    </a:p>
                  </a:txBody>
                  <a:tcPr/>
                </a:tc>
                <a:tc>
                  <a:txBody>
                    <a:bodyPr/>
                    <a:lstStyle/>
                    <a:p>
                      <a:pPr algn="ctr"/>
                      <a:r>
                        <a:rPr lang="en-US" sz="1400" dirty="0" smtClean="0"/>
                        <a:t>62</a:t>
                      </a:r>
                      <a:endParaRPr lang="en-US" sz="1400" dirty="0"/>
                    </a:p>
                  </a:txBody>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grpSp>
        <p:nvGrpSpPr>
          <p:cNvPr id="22" name="Group 21"/>
          <p:cNvGrpSpPr/>
          <p:nvPr/>
        </p:nvGrpSpPr>
        <p:grpSpPr>
          <a:xfrm>
            <a:off x="6938067" y="6369320"/>
            <a:ext cx="3684537" cy="346347"/>
            <a:chOff x="6938067" y="6369320"/>
            <a:chExt cx="3684537" cy="346347"/>
          </a:xfrm>
        </p:grpSpPr>
        <p:grpSp>
          <p:nvGrpSpPr>
            <p:cNvPr id="18" name="Group 17"/>
            <p:cNvGrpSpPr/>
            <p:nvPr/>
          </p:nvGrpSpPr>
          <p:grpSpPr>
            <a:xfrm>
              <a:off x="6938067" y="6369321"/>
              <a:ext cx="248786" cy="346346"/>
              <a:chOff x="6938067" y="6369321"/>
              <a:chExt cx="248786" cy="346346"/>
            </a:xfrm>
          </p:grpSpPr>
          <p:sp>
            <p:nvSpPr>
              <p:cNvPr id="10" name="Left Bracket 9"/>
              <p:cNvSpPr/>
              <p:nvPr/>
            </p:nvSpPr>
            <p:spPr>
              <a:xfrm rot="16200000">
                <a:off x="7005119"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938067" y="6469446"/>
                <a:ext cx="248786" cy="246221"/>
              </a:xfrm>
              <a:prstGeom prst="rect">
                <a:avLst/>
              </a:prstGeom>
              <a:noFill/>
            </p:spPr>
            <p:txBody>
              <a:bodyPr wrap="none" rtlCol="0">
                <a:spAutoFit/>
              </a:bodyPr>
              <a:lstStyle/>
              <a:p>
                <a:r>
                  <a:rPr lang="en-US" sz="1000" b="1" smtClean="0">
                    <a:solidFill>
                      <a:srgbClr val="FF0000"/>
                    </a:solidFill>
                  </a:rPr>
                  <a:t>1</a:t>
                </a:r>
                <a:endParaRPr lang="en-US" sz="1000" b="1">
                  <a:solidFill>
                    <a:srgbClr val="FF0000"/>
                  </a:solidFill>
                </a:endParaRPr>
              </a:p>
            </p:txBody>
          </p:sp>
        </p:grpSp>
        <p:grpSp>
          <p:nvGrpSpPr>
            <p:cNvPr id="19" name="Group 18"/>
            <p:cNvGrpSpPr/>
            <p:nvPr/>
          </p:nvGrpSpPr>
          <p:grpSpPr>
            <a:xfrm>
              <a:off x="7091164" y="6369321"/>
              <a:ext cx="248786" cy="346346"/>
              <a:chOff x="7091164" y="6369321"/>
              <a:chExt cx="248786" cy="346346"/>
            </a:xfrm>
          </p:grpSpPr>
          <p:sp>
            <p:nvSpPr>
              <p:cNvPr id="13" name="Left Bracket 12"/>
              <p:cNvSpPr/>
              <p:nvPr/>
            </p:nvSpPr>
            <p:spPr>
              <a:xfrm rot="16200000">
                <a:off x="7162224"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7091164" y="6469446"/>
                <a:ext cx="248786" cy="246221"/>
              </a:xfrm>
              <a:prstGeom prst="rect">
                <a:avLst/>
              </a:prstGeom>
              <a:noFill/>
            </p:spPr>
            <p:txBody>
              <a:bodyPr wrap="none" rtlCol="0">
                <a:spAutoFit/>
              </a:bodyPr>
              <a:lstStyle/>
              <a:p>
                <a:r>
                  <a:rPr lang="en-US" sz="1000" b="1" dirty="0" smtClean="0">
                    <a:solidFill>
                      <a:srgbClr val="FF0000"/>
                    </a:solidFill>
                  </a:rPr>
                  <a:t>2</a:t>
                </a:r>
                <a:endParaRPr lang="en-US" sz="1000" b="1" dirty="0">
                  <a:solidFill>
                    <a:srgbClr val="FF0000"/>
                  </a:solidFill>
                </a:endParaRPr>
              </a:p>
            </p:txBody>
          </p:sp>
        </p:grpSp>
        <p:grpSp>
          <p:nvGrpSpPr>
            <p:cNvPr id="20" name="Group 19"/>
            <p:cNvGrpSpPr/>
            <p:nvPr/>
          </p:nvGrpSpPr>
          <p:grpSpPr>
            <a:xfrm>
              <a:off x="7307236" y="6369321"/>
              <a:ext cx="827853" cy="346346"/>
              <a:chOff x="7307236" y="6369321"/>
              <a:chExt cx="827853" cy="346346"/>
            </a:xfrm>
          </p:grpSpPr>
          <p:sp>
            <p:nvSpPr>
              <p:cNvPr id="14" name="Left Bracket 13"/>
              <p:cNvSpPr/>
              <p:nvPr/>
            </p:nvSpPr>
            <p:spPr>
              <a:xfrm rot="16200000">
                <a:off x="7670234" y="6006323"/>
                <a:ext cx="101857" cy="827853"/>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593485" y="6469446"/>
                <a:ext cx="247184" cy="246221"/>
              </a:xfrm>
              <a:prstGeom prst="rect">
                <a:avLst/>
              </a:prstGeom>
              <a:noFill/>
            </p:spPr>
            <p:txBody>
              <a:bodyPr wrap="none" rtlCol="0">
                <a:spAutoFit/>
              </a:bodyPr>
              <a:lstStyle/>
              <a:p>
                <a:r>
                  <a:rPr lang="en-US" sz="1000" b="1" dirty="0" smtClean="0">
                    <a:solidFill>
                      <a:srgbClr val="FF0000"/>
                    </a:solidFill>
                  </a:rPr>
                  <a:t>3</a:t>
                </a:r>
                <a:endParaRPr lang="en-US" sz="1000" b="1" dirty="0">
                  <a:solidFill>
                    <a:srgbClr val="FF0000"/>
                  </a:solidFill>
                </a:endParaRPr>
              </a:p>
            </p:txBody>
          </p:sp>
        </p:grpSp>
        <p:grpSp>
          <p:nvGrpSpPr>
            <p:cNvPr id="21" name="Group 20"/>
            <p:cNvGrpSpPr/>
            <p:nvPr/>
          </p:nvGrpSpPr>
          <p:grpSpPr>
            <a:xfrm>
              <a:off x="8168392" y="6369320"/>
              <a:ext cx="2454212" cy="346347"/>
              <a:chOff x="8168392" y="6369320"/>
              <a:chExt cx="2454212" cy="346347"/>
            </a:xfrm>
          </p:grpSpPr>
          <p:sp>
            <p:nvSpPr>
              <p:cNvPr id="12" name="Left Bracket 11"/>
              <p:cNvSpPr/>
              <p:nvPr/>
            </p:nvSpPr>
            <p:spPr>
              <a:xfrm rot="16200000">
                <a:off x="9343687" y="5194025"/>
                <a:ext cx="103621" cy="2454212"/>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9276504" y="6469446"/>
                <a:ext cx="251992" cy="246221"/>
              </a:xfrm>
              <a:prstGeom prst="rect">
                <a:avLst/>
              </a:prstGeom>
              <a:noFill/>
            </p:spPr>
            <p:txBody>
              <a:bodyPr wrap="none" rtlCol="0">
                <a:spAutoFit/>
              </a:bodyPr>
              <a:lstStyle/>
              <a:p>
                <a:r>
                  <a:rPr lang="en-US" sz="1000" b="1" smtClean="0">
                    <a:solidFill>
                      <a:srgbClr val="FF0000"/>
                    </a:solidFill>
                  </a:rPr>
                  <a:t>4</a:t>
                </a:r>
                <a:endParaRPr lang="en-US" sz="1000" b="1" dirty="0">
                  <a:solidFill>
                    <a:srgbClr val="FF0000"/>
                  </a:solidFill>
                </a:endParaRPr>
              </a:p>
            </p:txBody>
          </p:sp>
        </p:grpSp>
      </p:gr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16</a:t>
            </a:fld>
            <a:endParaRPr lang="en-US" dirty="0"/>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17</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18</a:t>
            </a:fld>
            <a:endParaRPr lang="en-US"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19</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20</a:t>
            </a:fld>
            <a:endParaRPr lang="en-US" dirty="0"/>
          </a:p>
        </p:txBody>
      </p:sp>
      <p:sp>
        <p:nvSpPr>
          <p:cNvPr id="6" name="Oval 5"/>
          <p:cNvSpPr/>
          <p:nvPr/>
        </p:nvSpPr>
        <p:spPr>
          <a:xfrm>
            <a:off x="1175420" y="3241804"/>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8" name="Oval 7"/>
          <p:cNvSpPr/>
          <p:nvPr/>
        </p:nvSpPr>
        <p:spPr>
          <a:xfrm>
            <a:off x="6103955" y="3180515"/>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2</a:t>
            </a:r>
            <a:endParaRPr lang="en-US" sz="2000" dirty="0"/>
          </a:p>
        </p:txBody>
      </p:sp>
      <p:sp>
        <p:nvSpPr>
          <p:cNvPr id="9" name="Oval 8"/>
          <p:cNvSpPr/>
          <p:nvPr/>
        </p:nvSpPr>
        <p:spPr>
          <a:xfrm>
            <a:off x="1175420" y="515876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3</a:t>
            </a:r>
            <a:endParaRPr lang="en-US" sz="2000" dirty="0"/>
          </a:p>
        </p:txBody>
      </p:sp>
      <p:sp>
        <p:nvSpPr>
          <p:cNvPr id="10" name="Oval 9"/>
          <p:cNvSpPr/>
          <p:nvPr/>
        </p:nvSpPr>
        <p:spPr>
          <a:xfrm>
            <a:off x="6103955" y="515876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Arial" charset="0"/>
              <a:buChar char="•"/>
            </a:pPr>
            <a:r>
              <a:rPr lang="en-US" dirty="0"/>
              <a:t>GOAL </a:t>
            </a:r>
            <a:r>
              <a:rPr lang="en-US" sz="3600" dirty="0"/>
              <a:t>1</a:t>
            </a:r>
            <a:r>
              <a:rPr lang="en-US" dirty="0"/>
              <a:t>: Articulate a clear, comprehensive, and measurable performance evaluation scheme for academics</a:t>
            </a:r>
          </a:p>
          <a:p>
            <a:pPr lvl="1">
              <a:buFont typeface="Arial" charset="0"/>
              <a:buChar char="•"/>
            </a:pPr>
            <a:r>
              <a:rPr lang="en-US" dirty="0"/>
              <a:t>The scheme should reveal causal </a:t>
            </a:r>
            <a:r>
              <a:rPr lang="en-US" dirty="0" smtClean="0"/>
              <a:t>relationships </a:t>
            </a:r>
            <a:r>
              <a:rPr lang="en-US" dirty="0"/>
              <a:t>among merit </a:t>
            </a:r>
            <a:r>
              <a:rPr lang="en-US" dirty="0" smtClean="0"/>
              <a:t>criteria</a:t>
            </a:r>
          </a:p>
          <a:p>
            <a:pPr lvl="2">
              <a:buFont typeface="Arial" charset="0"/>
              <a:buChar char="•"/>
            </a:pPr>
            <a:r>
              <a:rPr lang="en-US" dirty="0" smtClean="0"/>
              <a:t>Funding + pre-production credit + post-production credit</a:t>
            </a:r>
            <a:endParaRPr lang="en-US" dirty="0"/>
          </a:p>
          <a:p>
            <a:pPr lvl="1">
              <a:buFont typeface="Arial" charset="0"/>
              <a:buChar char="•"/>
            </a:pPr>
            <a:r>
              <a:rPr lang="en-US" dirty="0"/>
              <a:t>The scheme should be scale </a:t>
            </a:r>
            <a:r>
              <a:rPr lang="en-US" dirty="0" smtClean="0"/>
              <a:t>invariant</a:t>
            </a:r>
          </a:p>
          <a:p>
            <a:pPr lvl="2">
              <a:buFont typeface="Arial" charset="0"/>
              <a:buChar char="•"/>
            </a:pPr>
            <a:r>
              <a:rPr lang="en-US" dirty="0" smtClean="0"/>
              <a:t>Individual or Department or College (composite personhood)</a:t>
            </a:r>
          </a:p>
          <a:p>
            <a:pPr lvl="2">
              <a:buFont typeface="Arial" charset="0"/>
              <a:buChar char="•"/>
            </a:pPr>
            <a:endParaRPr lang="en-US" sz="2100" dirty="0" smtClean="0"/>
          </a:p>
          <a:p>
            <a:pPr>
              <a:buFont typeface="Arial" charset="0"/>
              <a:buChar char="•"/>
            </a:pPr>
            <a:r>
              <a:rPr lang="en-US" dirty="0" smtClean="0"/>
              <a:t>GOAL </a:t>
            </a:r>
            <a:r>
              <a:rPr lang="en-US" sz="3600" dirty="0"/>
              <a:t>2</a:t>
            </a:r>
            <a:r>
              <a:rPr lang="en-US" dirty="0"/>
              <a:t>: Design a visualization to bring the said performance evaluation scheme to </a:t>
            </a:r>
            <a:r>
              <a:rPr lang="en-US" dirty="0" smtClean="0"/>
              <a:t>life</a:t>
            </a:r>
          </a:p>
          <a:p>
            <a:pPr lvl="1">
              <a:buFont typeface="Arial" charset="0"/>
              <a:buChar char="•"/>
            </a:pPr>
            <a:r>
              <a:rPr lang="en-US" dirty="0" smtClean="0"/>
              <a:t>Scholar Plot is good for individuals</a:t>
            </a:r>
          </a:p>
          <a:p>
            <a:pPr lvl="1">
              <a:buFont typeface="Arial" charset="0"/>
              <a:buChar char="•"/>
            </a:pPr>
            <a:r>
              <a:rPr lang="en-US" dirty="0" smtClean="0"/>
              <a:t>Not scalable to groups</a:t>
            </a:r>
          </a:p>
          <a:p>
            <a:pPr lvl="1">
              <a:buFont typeface="Arial" charset="0"/>
              <a:buChar char="•"/>
            </a:pPr>
            <a:endParaRPr lang="en-US" sz="2100" dirty="0" smtClean="0"/>
          </a:p>
          <a:p>
            <a:pPr>
              <a:buFont typeface="Arial" charset="0"/>
              <a:buChar char="•"/>
            </a:pPr>
            <a:r>
              <a:rPr lang="en-US" dirty="0" smtClean="0"/>
              <a:t>GOAL </a:t>
            </a:r>
            <a:r>
              <a:rPr lang="en-US" sz="3600" dirty="0"/>
              <a:t>3</a:t>
            </a:r>
            <a:r>
              <a:rPr lang="en-US" dirty="0"/>
              <a:t>: Implement and test the said visualization, drawing from actual public </a:t>
            </a:r>
            <a:r>
              <a:rPr lang="en-US" dirty="0" smtClean="0"/>
              <a:t>data</a:t>
            </a:r>
          </a:p>
          <a:p>
            <a:pPr lvl="1">
              <a:buFont typeface="Arial" charset="0"/>
              <a:buChar char="•"/>
            </a:pPr>
            <a:r>
              <a:rPr lang="en-US" dirty="0" smtClean="0"/>
              <a:t>Scholar Plot draws from Google Scholar, Thompson Reuters, and </a:t>
            </a:r>
            <a:r>
              <a:rPr lang="en-US" dirty="0" err="1" smtClean="0"/>
              <a:t>OpenGov</a:t>
            </a:r>
            <a:endParaRPr lang="en-US" dirty="0" smtClean="0"/>
          </a:p>
          <a:p>
            <a:pPr lvl="1">
              <a:buFont typeface="Arial" charset="0"/>
              <a:buChar char="•"/>
            </a:pPr>
            <a:r>
              <a:rPr lang="en-US" dirty="0" smtClean="0"/>
              <a:t>It is a public product working flawlessly! (</a:t>
            </a:r>
            <a:r>
              <a:rPr lang="en-US" dirty="0" err="1" smtClean="0"/>
              <a:t>scholarplot.com</a:t>
            </a:r>
            <a:r>
              <a:rPr lang="en-US" dirty="0" smtClean="0"/>
              <a:t>)</a:t>
            </a:r>
          </a:p>
          <a:p>
            <a:pPr lvl="1">
              <a:buFont typeface="Arial" charset="0"/>
              <a:buChar char="•"/>
            </a:pPr>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grpSp>
        <p:nvGrpSpPr>
          <p:cNvPr id="5" name="Group 4"/>
          <p:cNvGrpSpPr/>
          <p:nvPr/>
        </p:nvGrpSpPr>
        <p:grpSpPr>
          <a:xfrm>
            <a:off x="2196061" y="3429782"/>
            <a:ext cx="4257747" cy="2910348"/>
            <a:chOff x="1415107" y="5208095"/>
            <a:chExt cx="4257747" cy="2910348"/>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5107" y="6828472"/>
              <a:ext cx="2471120" cy="128997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15107" y="5208095"/>
              <a:ext cx="4257747" cy="128997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57588" y="6828472"/>
              <a:ext cx="1415266" cy="128997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err="1">
                <a:solidFill>
                  <a:schemeClr val="bg1">
                    <a:lumMod val="50000"/>
                    <a:lumOff val="50000"/>
                  </a:schemeClr>
                </a:solidFill>
              </a:rPr>
              <a:t>SubjectBook</a:t>
            </a:r>
            <a:r>
              <a:rPr lang="en-US" sz="1000" i="1" dirty="0">
                <a:solidFill>
                  <a:schemeClr val="bg1">
                    <a:lumMod val="50000"/>
                    <a:lumOff val="50000"/>
                  </a:schemeClr>
                </a:solidFill>
              </a:rPr>
              <a:t>: Web-based Visualization Of Multimodal Affective Datasets</a:t>
            </a:r>
            <a:r>
              <a:rPr lang="en-US" sz="1000" dirty="0">
                <a:solidFill>
                  <a:schemeClr val="bg1">
                    <a:lumMod val="50000"/>
                    <a:lumOff val="50000"/>
                  </a:schemeClr>
                </a:solidFill>
              </a:rPr>
              <a:t>", ACM Human Factors in Computing Systems,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a:solidFill>
                  <a:schemeClr val="bg1">
                    <a:lumMod val="50000"/>
                    <a:lumOff val="50000"/>
                  </a:schemeClr>
                </a:solidFill>
              </a:rPr>
              <a:t>Dissecting Scholarly Patterns in Biology and Computer Science</a:t>
            </a:r>
            <a:r>
              <a:rPr lang="en-US" sz="1000" dirty="0">
                <a:solidFill>
                  <a:schemeClr val="bg1">
                    <a:lumMod val="50000"/>
                    <a:lumOff val="50000"/>
                  </a:schemeClr>
                </a:solidFill>
              </a:rPr>
              <a:t>",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i="1" dirty="0" smtClean="0">
                <a:solidFill>
                  <a:schemeClr val="bg1">
                    <a:lumMod val="50000"/>
                    <a:lumOff val="50000"/>
                  </a:schemeClr>
                </a:solidFill>
              </a:rPr>
              <a:t>Information Visualization in Affective User Studies</a:t>
            </a:r>
            <a:r>
              <a:rPr lang="en-US" sz="1000" dirty="0" smtClean="0">
                <a:solidFill>
                  <a:schemeClr val="bg1">
                    <a:lumMod val="50000"/>
                    <a:lumOff val="50000"/>
                  </a:schemeClr>
                </a:solidFill>
              </a:rPr>
              <a:t>", </a:t>
            </a:r>
            <a:r>
              <a:rPr lang="en-US" sz="1000" dirty="0">
                <a:solidFill>
                  <a:schemeClr val="bg1">
                    <a:lumMod val="50000"/>
                    <a:lumOff val="50000"/>
                  </a:schemeClr>
                </a:solidFill>
              </a:rPr>
              <a:t>The IEEE Visual Analytics Science and Technology, IEEE Information Visualization, and IEEE Scientific Visualization,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a:solidFill>
                  <a:schemeClr val="bg1">
                    <a:lumMod val="50000"/>
                    <a:lumOff val="50000"/>
                  </a:schemeClr>
                </a:solidFill>
              </a:rPr>
              <a:t>Interfacing Information in Affective User Studies</a:t>
            </a:r>
            <a:r>
              <a:rPr lang="en-US" sz="1000" dirty="0">
                <a:solidFill>
                  <a:schemeClr val="bg1">
                    <a:lumMod val="50000"/>
                    <a:lumOff val="50000"/>
                  </a:schemeClr>
                </a:solidFill>
              </a:rPr>
              <a:t>",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a:t>
            </a:r>
            <a:r>
              <a:rPr lang="en-US" sz="1000" i="1" dirty="0">
                <a:solidFill>
                  <a:schemeClr val="bg1">
                    <a:lumMod val="50000"/>
                    <a:lumOff val="50000"/>
                  </a:schemeClr>
                </a:solidFill>
              </a:rPr>
              <a:t>Enhancing Mobile Security with Continuous Authentication Based on Touchscreen Gestures</a:t>
            </a:r>
            <a:r>
              <a:rPr lang="en-US" sz="1000" dirty="0">
                <a:solidFill>
                  <a:schemeClr val="bg1">
                    <a:lumMod val="50000"/>
                    <a:lumOff val="50000"/>
                  </a:schemeClr>
                </a:solidFill>
              </a:rPr>
              <a:t>", The twelfth annual IEEE Conference on Technologies for Homeland Security,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t>
            </a:r>
            <a:r>
              <a:rPr lang="en-US" sz="1000" i="1" dirty="0">
                <a:solidFill>
                  <a:schemeClr val="bg1">
                    <a:lumMod val="50000"/>
                    <a:lumOff val="50000"/>
                  </a:schemeClr>
                </a:solidFill>
              </a:rPr>
              <a:t>Acceleration of Bulk Memory Operations in a Heterogeneous Multicore Architecture</a:t>
            </a:r>
            <a:r>
              <a:rPr lang="en-US" sz="1000" dirty="0">
                <a:solidFill>
                  <a:schemeClr val="bg1">
                    <a:lumMod val="50000"/>
                    <a:lumOff val="50000"/>
                  </a:schemeClr>
                </a:solidFill>
              </a:rPr>
              <a:t>",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914915"/>
            <a:ext cx="3719513" cy="1284071"/>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a:t>
            </a:r>
            <a:r>
              <a:rPr lang="en-US" sz="900" i="1" dirty="0">
                <a:solidFill>
                  <a:schemeClr val="bg1">
                    <a:lumMod val="50000"/>
                    <a:lumOff val="50000"/>
                  </a:schemeClr>
                </a:solidFill>
              </a:rPr>
              <a:t>Design Principles: Information Visualization in User Studies</a:t>
            </a:r>
            <a:r>
              <a:rPr lang="en-US" sz="900" dirty="0">
                <a:solidFill>
                  <a:schemeClr val="bg1">
                    <a:lumMod val="50000"/>
                    <a:lumOff val="50000"/>
                  </a:schemeClr>
                </a:solidFill>
              </a:rPr>
              <a:t>", Proceedings of the 2015 US-Korea Conference on Science, Technology and Entrepreneurship, UKC 2015 Atlanta, </a:t>
            </a:r>
            <a:r>
              <a:rPr lang="en-US" sz="900" dirty="0" smtClean="0">
                <a:solidFill>
                  <a:schemeClr val="bg1">
                    <a:lumMod val="50000"/>
                    <a:lumOff val="50000"/>
                  </a:schemeClr>
                </a:solidFill>
              </a:rPr>
              <a:t>GA</a:t>
            </a: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a:t>
            </a:r>
            <a:r>
              <a:rPr lang="en-US" sz="900" i="1" dirty="0">
                <a:solidFill>
                  <a:schemeClr val="bg1">
                    <a:lumMod val="50000"/>
                    <a:lumOff val="50000"/>
                  </a:schemeClr>
                </a:solidFill>
              </a:rPr>
              <a:t>Interfacing Information with Mixed Methods</a:t>
            </a:r>
            <a:r>
              <a:rPr lang="en-US" sz="900" dirty="0">
                <a:solidFill>
                  <a:schemeClr val="bg1">
                    <a:lumMod val="50000"/>
                    <a:lumOff val="50000"/>
                  </a:schemeClr>
                </a:solidFill>
              </a:rPr>
              <a:t>", Proceedings of the 2014 US-Korea Conference on Science, Technology and Entrepreneurship, UKC 2014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914401"/>
            <a:ext cx="3263441" cy="12845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PhD Student Association Officer</a:t>
            </a: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p>
          <a:p>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7"/>
            <a:ext cx="1584486"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7"/>
            <a:ext cx="1652194"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7"/>
            <a:ext cx="3796190" cy="145644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26</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2842231"/>
            <a:ext cx="622286"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3231197" y="2835148"/>
            <a:ext cx="542136"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Lab</a:t>
            </a:r>
            <a:endParaRPr lang="en-US" dirty="0"/>
          </a:p>
        </p:txBody>
      </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10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10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10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10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10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1000"/>
                                        <p:tgtEl>
                                          <p:spTgt spid="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1000"/>
                                        <p:tgtEl>
                                          <p:spTgt spid="7"/>
                                        </p:tgtEl>
                                      </p:cBhvr>
                                    </p:animEffect>
                                  </p:childTnLst>
                                </p:cTn>
                              </p:par>
                            </p:childTnLst>
                          </p:cTn>
                        </p:par>
                        <p:par>
                          <p:cTn id="34" fill="hold">
                            <p:stCondLst>
                              <p:cond delay="1000"/>
                            </p:stCondLst>
                            <p:childTnLst>
                              <p:par>
                                <p:cTn id="35" presetID="5" presetClass="entr" presetSubtype="1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checkerboard(across)">
                                      <p:cBhvr>
                                        <p:cTn id="37" dur="1000"/>
                                        <p:tgtEl>
                                          <p:spTgt spid="35"/>
                                        </p:tgtEl>
                                      </p:cBhvr>
                                    </p:animEffect>
                                  </p:childTnLst>
                                </p:cTn>
                              </p:par>
                              <p:par>
                                <p:cTn id="38" presetID="5" presetClass="entr" presetSubtype="1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checkerboard(across)">
                                      <p:cBhvr>
                                        <p:cTn id="40" dur="1000"/>
                                        <p:tgtEl>
                                          <p:spTgt spid="32"/>
                                        </p:tgtEl>
                                      </p:cBhvr>
                                    </p:animEffect>
                                  </p:childTnLst>
                                </p:cTn>
                              </p:par>
                              <p:par>
                                <p:cTn id="41" presetID="5" presetClass="entr" presetSubtype="1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checkerboard(across)">
                                      <p:cBhvr>
                                        <p:cTn id="43" dur="1000"/>
                                        <p:tgtEl>
                                          <p:spTgt spid="45"/>
                                        </p:tgtEl>
                                      </p:cBhvr>
                                    </p:animEffect>
                                  </p:childTnLst>
                                </p:cTn>
                              </p:par>
                              <p:par>
                                <p:cTn id="44" presetID="5" presetClass="entr" presetSubtype="1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checkerboard(across)">
                                      <p:cBhvr>
                                        <p:cTn id="46" dur="1000"/>
                                        <p:tgtEl>
                                          <p:spTgt spid="39"/>
                                        </p:tgtEl>
                                      </p:cBhvr>
                                    </p:animEffect>
                                  </p:childTnLst>
                                </p:cTn>
                              </p:par>
                              <p:par>
                                <p:cTn id="47" presetID="5" presetClass="entr" presetSubtype="1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checkerboard(across)">
                                      <p:cBhvr>
                                        <p:cTn id="49" dur="1000"/>
                                        <p:tgtEl>
                                          <p:spTgt spid="29"/>
                                        </p:tgtEl>
                                      </p:cBhvr>
                                    </p:animEffect>
                                  </p:childTnLst>
                                </p:cTn>
                              </p:par>
                              <p:par>
                                <p:cTn id="50" presetID="5" presetClass="entr" presetSubtype="1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checkerboard(across)">
                                      <p:cBhvr>
                                        <p:cTn id="52" dur="1000"/>
                                        <p:tgtEl>
                                          <p:spTgt spid="26"/>
                                        </p:tgtEl>
                                      </p:cBhvr>
                                    </p:animEffect>
                                  </p:childTnLst>
                                </p:cTn>
                              </p:par>
                              <p:par>
                                <p:cTn id="53" presetID="5" presetClass="entr" presetSubtype="1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checkerboard(across)">
                                      <p:cBhvr>
                                        <p:cTn id="55" dur="1000"/>
                                        <p:tgtEl>
                                          <p:spTgt spid="42"/>
                                        </p:tgtEl>
                                      </p:cBhvr>
                                    </p:animEffect>
                                  </p:childTnLst>
                                </p:cTn>
                              </p:par>
                              <p:par>
                                <p:cTn id="56" presetID="5" presetClass="entr" presetSubtype="1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checkerboard(across)">
                                      <p:cBhvr>
                                        <p:cTn id="58" dur="1000"/>
                                        <p:tgtEl>
                                          <p:spTgt spid="21"/>
                                        </p:tgtEl>
                                      </p:cBhvr>
                                    </p:animEffect>
                                  </p:childTnLst>
                                </p:cTn>
                              </p:par>
                              <p:par>
                                <p:cTn id="59" presetID="5" presetClass="entr" presetSubtype="1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checkerboard(across)">
                                      <p:cBhvr>
                                        <p:cTn id="61" dur="1000"/>
                                        <p:tgtEl>
                                          <p:spTgt spid="25"/>
                                        </p:tgtEl>
                                      </p:cBhvr>
                                    </p:animEffect>
                                  </p:childTnLst>
                                </p:cTn>
                              </p:par>
                              <p:par>
                                <p:cTn id="62" presetID="5" presetClass="entr" presetSubtype="1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checkerboard(across)">
                                      <p:cBhvr>
                                        <p:cTn id="64" dur="1000"/>
                                        <p:tgtEl>
                                          <p:spTgt spid="50"/>
                                        </p:tgtEl>
                                      </p:cBhvr>
                                    </p:animEffect>
                                  </p:childTnLst>
                                </p:cTn>
                              </p:par>
                              <p:par>
                                <p:cTn id="65" presetID="3" presetClass="entr" presetSubtype="1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linds(horizontal)">
                                      <p:cBhvr>
                                        <p:cTn id="67" dur="500"/>
                                        <p:tgtEl>
                                          <p:spTgt spid="16"/>
                                        </p:tgtEl>
                                      </p:cBhvr>
                                    </p:animEffect>
                                  </p:childTnLst>
                                </p:cTn>
                              </p:par>
                              <p:par>
                                <p:cTn id="68" presetID="3" presetClass="entr" presetSubtype="1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blinds(horizontal)">
                                      <p:cBhvr>
                                        <p:cTn id="70" dur="500"/>
                                        <p:tgtEl>
                                          <p:spTgt spid="14"/>
                                        </p:tgtEl>
                                      </p:cBhvr>
                                    </p:animEffect>
                                  </p:childTnLst>
                                </p:cTn>
                              </p:par>
                              <p:par>
                                <p:cTn id="71" presetID="3" presetClass="entr" presetSubtype="1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blinds(horizontal)">
                                      <p:cBhvr>
                                        <p:cTn id="73" dur="500"/>
                                        <p:tgtEl>
                                          <p:spTgt spid="13"/>
                                        </p:tgtEl>
                                      </p:cBhvr>
                                    </p:animEffect>
                                  </p:childTnLst>
                                </p:cTn>
                              </p:par>
                              <p:par>
                                <p:cTn id="74" presetID="3" presetClass="entr" presetSubtype="10" fill="hold"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blinds(horizontal)">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blinds(horizontal)">
                                      <p:cBhvr>
                                        <p:cTn id="81" dur="500"/>
                                        <p:tgtEl>
                                          <p:spTgt spid="40"/>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blinds(horizontal)">
                                      <p:cBhvr>
                                        <p:cTn id="8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p:bldAsOne/>
      </p:bldGraphic>
      <p:bldP spid="7" grpId="0" animBg="1"/>
      <p:bldP spid="8" grpId="0" animBg="1"/>
      <p:bldP spid="9" grpId="0" animBg="1"/>
      <p:bldP spid="10" grpId="0" animBg="1"/>
      <p:bldP spid="11" grpId="0" animBg="1"/>
      <p:bldP spid="12" grpId="0" animBg="1"/>
      <p:bldP spid="15" grpId="0" animBg="1"/>
      <p:bldP spid="18" grpId="0" animBg="1"/>
      <p:bldP spid="33" grpId="0" animBg="1"/>
      <p:bldP spid="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27</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l="5543" t="8113" r="5774" b="8824"/>
            <a:stretch/>
          </p:blipFill>
          <p:spPr>
            <a:xfrm>
              <a:off x="5048996" y="1555665"/>
              <a:ext cx="1513459" cy="56882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3794"/>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t="10469" r="31875" b="6960"/>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a:extLst>
                <a:ext uri="{28A0092B-C50C-407E-A947-70E740481C1C}">
                  <a14:useLocalDpi xmlns:a14="http://schemas.microsoft.com/office/drawing/2010/main" val="0"/>
                </a:ext>
              </a:extLst>
            </a:blip>
            <a:srcRect r="44871"/>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100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sp>
        <p:nvSpPr>
          <p:cNvPr id="3" name="Content Placeholder 2"/>
          <p:cNvSpPr>
            <a:spLocks noGrp="1"/>
          </p:cNvSpPr>
          <p:nvPr>
            <p:ph idx="1"/>
          </p:nvPr>
        </p:nvSpPr>
        <p:spPr/>
        <p:txBody>
          <a:bodyPr>
            <a:normAutofit fontScale="85000" lnSpcReduction="10000"/>
          </a:bodyPr>
          <a:lstStyle/>
          <a:p>
            <a:pPr marL="342900" lvl="1" indent="-342900">
              <a:lnSpc>
                <a:spcPct val="100000"/>
              </a:lnSpc>
            </a:pPr>
            <a:r>
              <a:rPr lang="en-US" dirty="0"/>
              <a:t>Peter </a:t>
            </a:r>
            <a:r>
              <a:rPr lang="en-US" dirty="0" err="1"/>
              <a:t>Bergström</a:t>
            </a:r>
            <a:r>
              <a:rPr lang="en-US" dirty="0"/>
              <a:t> and Darren C Atkinson. November 1-4, 2009. Augmenting the exploration of digital </a:t>
            </a:r>
            <a:r>
              <a:rPr lang="en-US" dirty="0" smtClean="0"/>
              <a:t>libraries </a:t>
            </a:r>
            <a:r>
              <a:rPr lang="en-US" dirty="0"/>
              <a:t>with web-based visualizations. In </a:t>
            </a:r>
            <a:r>
              <a:rPr lang="en-US" i="1" dirty="0"/>
              <a:t>Fourth </a:t>
            </a:r>
            <a:r>
              <a:rPr lang="en-US" i="1" dirty="0" smtClean="0"/>
              <a:t>International </a:t>
            </a:r>
            <a:r>
              <a:rPr lang="en-US" i="1" dirty="0"/>
              <a:t>Conference on Digital Information </a:t>
            </a:r>
            <a:r>
              <a:rPr lang="en-US" i="1" dirty="0" smtClean="0"/>
              <a:t>Management </a:t>
            </a:r>
            <a:r>
              <a:rPr lang="en-US" i="1" dirty="0"/>
              <a:t>(ICDIM 2009)</a:t>
            </a:r>
            <a:r>
              <a:rPr lang="en-US" dirty="0"/>
              <a:t>. IEEE, Ann Arbor, Michigan, 1–7. </a:t>
            </a:r>
            <a:endParaRPr lang="en-US" dirty="0" smtClean="0"/>
          </a:p>
          <a:p>
            <a:pPr marL="342900" lvl="1" indent="-342900">
              <a:lnSpc>
                <a:spcPct val="100000"/>
              </a:lnSpc>
            </a:pPr>
            <a:endParaRPr lang="en-US" dirty="0"/>
          </a:p>
          <a:p>
            <a:pPr marL="342900" lvl="1" indent="-342900">
              <a:lnSpc>
                <a:spcPct val="100000"/>
              </a:lnSpc>
            </a:pPr>
            <a:r>
              <a:rPr lang="en-US" dirty="0"/>
              <a:t>Emily </a:t>
            </a:r>
            <a:r>
              <a:rPr lang="en-US" dirty="0" err="1"/>
              <a:t>Vardell</a:t>
            </a:r>
            <a:r>
              <a:rPr lang="en-US" dirty="0"/>
              <a:t>, Tanya </a:t>
            </a:r>
            <a:r>
              <a:rPr lang="en-US" dirty="0" err="1"/>
              <a:t>Feddern-Bekcan</a:t>
            </a:r>
            <a:r>
              <a:rPr lang="en-US" dirty="0"/>
              <a:t>, and Mary Moore. 2011. </a:t>
            </a:r>
            <a:r>
              <a:rPr lang="en-US" dirty="0" err="1"/>
              <a:t>SciVal</a:t>
            </a:r>
            <a:r>
              <a:rPr lang="en-US" dirty="0"/>
              <a:t> experts: A collaborative tool. </a:t>
            </a:r>
            <a:r>
              <a:rPr lang="en-US" i="1" dirty="0"/>
              <a:t>Medical Reference Services Quarterly </a:t>
            </a:r>
            <a:r>
              <a:rPr lang="en-US" dirty="0"/>
              <a:t>30, 3 (2011), 283–294. </a:t>
            </a:r>
            <a:endParaRPr lang="en-US" dirty="0" smtClean="0"/>
          </a:p>
          <a:p>
            <a:pPr marL="342900" lvl="1" indent="-342900">
              <a:lnSpc>
                <a:spcPct val="100000"/>
              </a:lnSpc>
            </a:pPr>
            <a:endParaRPr lang="en-US" dirty="0"/>
          </a:p>
          <a:p>
            <a:pPr marL="342900" lvl="1" indent="-342900">
              <a:lnSpc>
                <a:spcPct val="100000"/>
              </a:lnSpc>
            </a:pPr>
            <a:r>
              <a:rPr lang="en-US" dirty="0" err="1"/>
              <a:t>Loet</a:t>
            </a:r>
            <a:r>
              <a:rPr lang="en-US" dirty="0"/>
              <a:t> </a:t>
            </a:r>
            <a:r>
              <a:rPr lang="en-US" dirty="0" err="1"/>
              <a:t>Leydesdorff</a:t>
            </a:r>
            <a:r>
              <a:rPr lang="en-US" dirty="0"/>
              <a:t>. 2007. Visualization of the citation impact environments of scientific journals: An online mapping exercise. </a:t>
            </a:r>
            <a:r>
              <a:rPr lang="en-US" i="1" dirty="0"/>
              <a:t>Journal of the American Society for Information Science and Technology </a:t>
            </a:r>
            <a:r>
              <a:rPr lang="en-US" dirty="0"/>
              <a:t>58, 1 (2007), 25–38. </a:t>
            </a:r>
            <a:endParaRPr lang="en-US" dirty="0" smtClean="0"/>
          </a:p>
          <a:p>
            <a:pPr marL="342900" lvl="1" indent="-342900">
              <a:lnSpc>
                <a:spcPct val="100000"/>
              </a:lnSpc>
            </a:pPr>
            <a:endParaRPr lang="en-US" dirty="0"/>
          </a:p>
          <a:p>
            <a:pPr marL="342900" lvl="1" indent="-342900">
              <a:lnSpc>
                <a:spcPct val="100000"/>
              </a:lnSpc>
            </a:pPr>
            <a:r>
              <a:rPr lang="en-US" dirty="0" err="1"/>
              <a:t>Chaomei</a:t>
            </a:r>
            <a:r>
              <a:rPr lang="en-US" dirty="0"/>
              <a:t> Chen, Ray J Paul, and Bob O’Keefe. 2001. Fitting the jigsaw of citation: Information visualization in domain analysis. </a:t>
            </a:r>
            <a:r>
              <a:rPr lang="en-US" i="1" dirty="0"/>
              <a:t>Journal of the American Society for Information Science and Technology </a:t>
            </a:r>
            <a:r>
              <a:rPr lang="en-US" dirty="0"/>
              <a:t>52, 4 (2001), 315–330. </a:t>
            </a:r>
          </a:p>
        </p:txBody>
      </p:sp>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28837</TotalTime>
  <Words>2771</Words>
  <Application>Microsoft Macintosh PowerPoint</Application>
  <PresentationFormat>Widescreen</PresentationFormat>
  <Paragraphs>429</Paragraphs>
  <Slides>28</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Ranked Density of Publication Types</vt:lpstr>
      <vt:lpstr>Design Methods – Details on Demand</vt:lpstr>
      <vt:lpstr>Design Methods - Funding</vt:lpstr>
      <vt:lpstr>Design Methods - Usability Study</vt:lpstr>
      <vt:lpstr>Design Methods – Team Science</vt:lpstr>
      <vt:lpstr>PowerPoint Presentation</vt:lpstr>
      <vt:lpstr>Architecture</vt:lpstr>
      <vt:lpstr>Name Disambiguation</vt:lpstr>
      <vt:lpstr>Conclusion</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591</cp:revision>
  <cp:lastPrinted>2016-02-26T16:33:58Z</cp:lastPrinted>
  <dcterms:created xsi:type="dcterms:W3CDTF">2015-09-15T19:51:47Z</dcterms:created>
  <dcterms:modified xsi:type="dcterms:W3CDTF">2016-02-29T03:22:55Z</dcterms:modified>
</cp:coreProperties>
</file>